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08" r:id="rId5"/>
  </p:sldMasterIdLst>
  <p:notesMasterIdLst>
    <p:notesMasterId r:id="rId27"/>
  </p:notesMasterIdLst>
  <p:handoutMasterIdLst>
    <p:handoutMasterId r:id="rId28"/>
  </p:handoutMasterIdLst>
  <p:sldIdLst>
    <p:sldId id="803" r:id="rId6"/>
    <p:sldId id="704" r:id="rId7"/>
    <p:sldId id="705" r:id="rId8"/>
    <p:sldId id="515" r:id="rId9"/>
    <p:sldId id="788" r:id="rId10"/>
    <p:sldId id="718" r:id="rId11"/>
    <p:sldId id="761" r:id="rId12"/>
    <p:sldId id="789" r:id="rId13"/>
    <p:sldId id="790" r:id="rId14"/>
    <p:sldId id="804" r:id="rId15"/>
    <p:sldId id="791" r:id="rId16"/>
    <p:sldId id="794" r:id="rId17"/>
    <p:sldId id="719" r:id="rId18"/>
    <p:sldId id="792" r:id="rId19"/>
    <p:sldId id="795" r:id="rId20"/>
    <p:sldId id="805" r:id="rId21"/>
    <p:sldId id="796" r:id="rId22"/>
    <p:sldId id="801" r:id="rId23"/>
    <p:sldId id="798" r:id="rId24"/>
    <p:sldId id="799" r:id="rId25"/>
    <p:sldId id="649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all" id="{9985300E-4E00-42A9-9F5E-300E344ACFD3}">
          <p14:sldIdLst>
            <p14:sldId id="803"/>
            <p14:sldId id="704"/>
          </p14:sldIdLst>
        </p14:section>
        <p14:section name="Background" id="{47BD3900-048C-4E72-910A-430943A8B81C}">
          <p14:sldIdLst>
            <p14:sldId id="705"/>
            <p14:sldId id="515"/>
            <p14:sldId id="788"/>
          </p14:sldIdLst>
        </p14:section>
        <p14:section name="Methods" id="{16971305-E27F-4067-B2C8-C7366929ADE3}">
          <p14:sldIdLst>
            <p14:sldId id="718"/>
            <p14:sldId id="761"/>
            <p14:sldId id="789"/>
            <p14:sldId id="790"/>
            <p14:sldId id="804"/>
            <p14:sldId id="791"/>
            <p14:sldId id="794"/>
          </p14:sldIdLst>
        </p14:section>
        <p14:section name="Results" id="{47A59504-48E5-4733-AB18-6F6F7D9D9E47}">
          <p14:sldIdLst>
            <p14:sldId id="719"/>
            <p14:sldId id="792"/>
            <p14:sldId id="795"/>
            <p14:sldId id="805"/>
            <p14:sldId id="796"/>
            <p14:sldId id="801"/>
          </p14:sldIdLst>
        </p14:section>
        <p14:section name="Conclusion" id="{F618BC58-9B14-4A28-998A-C23A771F9843}">
          <p14:sldIdLst>
            <p14:sldId id="798"/>
            <p14:sldId id="799"/>
            <p14:sldId id="64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9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1234" userDrawn="1">
          <p15:clr>
            <a:srgbClr val="A4A3A4"/>
          </p15:clr>
        </p15:guide>
        <p15:guide id="6" pos="5534" userDrawn="1">
          <p15:clr>
            <a:srgbClr val="A4A3A4"/>
          </p15:clr>
        </p15:guide>
        <p15:guide id="7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彬 Lin Bin" initials="林彬" lastIdx="4" clrIdx="0">
    <p:extLst>
      <p:ext uri="{19B8F6BF-5375-455C-9EA6-DF929625EA0E}">
        <p15:presenceInfo xmlns:p15="http://schemas.microsoft.com/office/powerpoint/2012/main" userId="S-1-5-21-3441279816-4085637590-3653318370-113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92D050"/>
    <a:srgbClr val="FFFF00"/>
    <a:srgbClr val="8D8D1F"/>
    <a:srgbClr val="000000"/>
    <a:srgbClr val="E3583D"/>
    <a:srgbClr val="E04D37"/>
    <a:srgbClr val="C7000B"/>
    <a:srgbClr val="DE4B37"/>
    <a:srgbClr val="72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59707" autoAdjust="0"/>
  </p:normalViewPr>
  <p:slideViewPr>
    <p:cSldViewPr snapToGrid="0" snapToObjects="1">
      <p:cViewPr varScale="1">
        <p:scale>
          <a:sx n="54" d="100"/>
          <a:sy n="54" d="100"/>
        </p:scale>
        <p:origin x="1974" y="36"/>
      </p:cViewPr>
      <p:guideLst>
        <p:guide orient="horz" pos="259"/>
        <p:guide orient="horz" pos="2958"/>
        <p:guide orient="horz" pos="1234"/>
        <p:guide pos="5534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5658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2916" y="6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341D0-30D6-489D-B39A-20D907948E19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817FB-D9F2-4E1D-8A89-BFE57927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94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CEBDA-1A3F-754D-854D-846A77BC0353}" type="datetimeFigureOut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88BB3-A16F-AE4C-B796-421908A827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149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34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280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75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21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546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02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17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409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187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60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97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353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26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089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42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4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73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5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39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88BB3-A16F-AE4C-B796-421908A8279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09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3865" y="336838"/>
            <a:ext cx="837627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 hasCustomPrompt="1"/>
          </p:nvPr>
        </p:nvSpPr>
        <p:spPr>
          <a:xfrm>
            <a:off x="384175" y="941388"/>
            <a:ext cx="8375650" cy="3562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2" hasCustomPrompt="1"/>
          </p:nvPr>
        </p:nvSpPr>
        <p:spPr>
          <a:xfrm>
            <a:off x="4046538" y="411480"/>
            <a:ext cx="5097462" cy="2393950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r>
              <a:rPr lang="en-US" altLang="zh-CN" dirty="0"/>
              <a:t>images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3865" y="336838"/>
            <a:ext cx="3372795" cy="3970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4046400" y="2805430"/>
            <a:ext cx="1844040" cy="1782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片占位符 29"/>
          <p:cNvSpPr>
            <a:spLocks noGrp="1"/>
          </p:cNvSpPr>
          <p:nvPr>
            <p:ph type="pic" sz="quarter" idx="13" hasCustomPrompt="1"/>
          </p:nvPr>
        </p:nvSpPr>
        <p:spPr>
          <a:xfrm>
            <a:off x="5889600" y="2805875"/>
            <a:ext cx="3254400" cy="1782000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r>
              <a:rPr lang="en-US" altLang="zh-CN" dirty="0"/>
              <a:t>images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020297" y="3857626"/>
            <a:ext cx="869304" cy="730250"/>
            <a:chOff x="842148" y="3462751"/>
            <a:chExt cx="659413" cy="553933"/>
          </a:xfrm>
          <a:solidFill>
            <a:schemeClr val="accent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842148" y="3462751"/>
              <a:ext cx="298604" cy="553933"/>
            </a:xfrm>
            <a:custGeom>
              <a:avLst/>
              <a:gdLst>
                <a:gd name="T0" fmla="*/ 1 w 7"/>
                <a:gd name="T1" fmla="*/ 13 h 13"/>
                <a:gd name="T2" fmla="*/ 5 w 7"/>
                <a:gd name="T3" fmla="*/ 13 h 13"/>
                <a:gd name="T4" fmla="*/ 7 w 7"/>
                <a:gd name="T5" fmla="*/ 6 h 13"/>
                <a:gd name="T6" fmla="*/ 7 w 7"/>
                <a:gd name="T7" fmla="*/ 0 h 13"/>
                <a:gd name="T8" fmla="*/ 0 w 7"/>
                <a:gd name="T9" fmla="*/ 0 h 13"/>
                <a:gd name="T10" fmla="*/ 0 w 7"/>
                <a:gd name="T11" fmla="*/ 7 h 13"/>
                <a:gd name="T12" fmla="*/ 4 w 7"/>
                <a:gd name="T13" fmla="*/ 7 h 13"/>
                <a:gd name="T14" fmla="*/ 1 w 7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1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7" y="11"/>
                    <a:pt x="7" y="9"/>
                    <a:pt x="7" y="6"/>
                  </a:cubicBezTo>
                  <a:cubicBezTo>
                    <a:pt x="7" y="3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9"/>
                    <a:pt x="3" y="1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202957" y="3462751"/>
              <a:ext cx="298604" cy="553933"/>
            </a:xfrm>
            <a:custGeom>
              <a:avLst/>
              <a:gdLst>
                <a:gd name="T0" fmla="*/ 1 w 7"/>
                <a:gd name="T1" fmla="*/ 13 h 13"/>
                <a:gd name="T2" fmla="*/ 5 w 7"/>
                <a:gd name="T3" fmla="*/ 13 h 13"/>
                <a:gd name="T4" fmla="*/ 7 w 7"/>
                <a:gd name="T5" fmla="*/ 6 h 13"/>
                <a:gd name="T6" fmla="*/ 7 w 7"/>
                <a:gd name="T7" fmla="*/ 0 h 13"/>
                <a:gd name="T8" fmla="*/ 0 w 7"/>
                <a:gd name="T9" fmla="*/ 0 h 13"/>
                <a:gd name="T10" fmla="*/ 0 w 7"/>
                <a:gd name="T11" fmla="*/ 7 h 13"/>
                <a:gd name="T12" fmla="*/ 4 w 7"/>
                <a:gd name="T13" fmla="*/ 7 h 13"/>
                <a:gd name="T14" fmla="*/ 1 w 7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1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7" y="11"/>
                    <a:pt x="7" y="9"/>
                    <a:pt x="7" y="6"/>
                  </a:cubicBezTo>
                  <a:cubicBezTo>
                    <a:pt x="7" y="3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9"/>
                    <a:pt x="3" y="1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29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695700" y="336838"/>
            <a:ext cx="5448300" cy="398116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864" y="925158"/>
            <a:ext cx="3197535" cy="33928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83865" y="336838"/>
            <a:ext cx="3197535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CN" dirty="0"/>
              <a:t>Add your title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42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3865" y="336838"/>
            <a:ext cx="837627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2022/9/3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>
                <a:solidFill>
                  <a:srgbClr val="5F5F5F">
                    <a:lumMod val="60000"/>
                    <a:lumOff val="40000"/>
                  </a:srgbClr>
                </a:solidFill>
              </a:rPr>
              <a:t>company presentation</a:t>
            </a:r>
            <a:r>
              <a:rPr kumimoji="1" lang="zh-CN" altLang="en-US" dirty="0">
                <a:solidFill>
                  <a:srgbClr val="5F5F5F">
                    <a:lumMod val="60000"/>
                    <a:lumOff val="40000"/>
                  </a:srgbClr>
                </a:solidFill>
              </a:rPr>
              <a:t>｜</a:t>
            </a:r>
            <a:r>
              <a:rPr kumimoji="1" lang="en-US" altLang="zh-CN" dirty="0">
                <a:solidFill>
                  <a:srgbClr val="5F5F5F">
                    <a:lumMod val="60000"/>
                    <a:lumOff val="40000"/>
                  </a:srgbClr>
                </a:solidFill>
              </a:rPr>
              <a:t>confidential </a:t>
            </a:r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‹#›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2" hasCustomPrompt="1"/>
          </p:nvPr>
        </p:nvSpPr>
        <p:spPr>
          <a:xfrm>
            <a:off x="384175" y="941388"/>
            <a:ext cx="8375650" cy="3562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add text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42" t="15008" r="11240" b="39970"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3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2022/9/3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>
                <a:solidFill>
                  <a:srgbClr val="5F5F5F">
                    <a:lumMod val="60000"/>
                    <a:lumOff val="40000"/>
                  </a:srgbClr>
                </a:solidFill>
              </a:rPr>
              <a:t>company presentation</a:t>
            </a:r>
            <a:r>
              <a:rPr kumimoji="1" lang="zh-CN" altLang="en-US" dirty="0">
                <a:solidFill>
                  <a:srgbClr val="5F5F5F">
                    <a:lumMod val="60000"/>
                    <a:lumOff val="40000"/>
                  </a:srgbClr>
                </a:solidFill>
              </a:rPr>
              <a:t>｜</a:t>
            </a:r>
            <a:r>
              <a:rPr kumimoji="1" lang="en-US" altLang="zh-CN" dirty="0">
                <a:solidFill>
                  <a:srgbClr val="5F5F5F">
                    <a:lumMod val="60000"/>
                    <a:lumOff val="40000"/>
                  </a:srgbClr>
                </a:solidFill>
              </a:rPr>
              <a:t>confidential </a:t>
            </a:r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‹#›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42" t="15008" r="11240" b="39970"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8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结尾页">
    <p:bg>
      <p:bgPr>
        <a:solidFill>
          <a:srgbClr val="7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" y="0"/>
            <a:ext cx="9135879" cy="5143500"/>
          </a:xfrm>
          <a:prstGeom prst="rect">
            <a:avLst/>
          </a:prstGeom>
        </p:spPr>
      </p:pic>
      <p:sp>
        <p:nvSpPr>
          <p:cNvPr id="11" name="文本占位符 24">
            <a:extLst>
              <a:ext uri="{FF2B5EF4-FFF2-40B4-BE49-F238E27FC236}">
                <a16:creationId xmlns:a16="http://schemas.microsoft.com/office/drawing/2014/main" id="{5EE3E1C2-02A7-5049-82E1-A73110FA7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4299" y="2034305"/>
            <a:ext cx="4687054" cy="526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5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"/>
            <a:ext cx="9144000" cy="51480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2659" y="4706793"/>
            <a:ext cx="1004727" cy="276226"/>
          </a:xfrm>
          <a:prstGeom prst="rect">
            <a:avLst/>
          </a:prstGeom>
        </p:spPr>
      </p:pic>
      <p:sp>
        <p:nvSpPr>
          <p:cNvPr id="7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bg1"/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bg1"/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/>
              <a:t>company presentation</a:t>
            </a:r>
            <a:r>
              <a:rPr kumimoji="1" lang="zh-CN" altLang="en-US"/>
              <a:t>｜</a:t>
            </a:r>
            <a:r>
              <a:rPr kumimoji="1" lang="en-US" altLang="zh-CN"/>
              <a:t>confidential </a:t>
            </a:r>
            <a:endParaRPr kumimoji="1"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bg1"/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" y="0"/>
            <a:ext cx="9138925" cy="5143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524" y="4789026"/>
            <a:ext cx="670611" cy="168077"/>
          </a:xfrm>
          <a:prstGeom prst="rect">
            <a:avLst/>
          </a:prstGeom>
        </p:spPr>
      </p:pic>
      <p:sp>
        <p:nvSpPr>
          <p:cNvPr id="7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93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6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全屏3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9200" y="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098400" y="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5"/>
          </p:nvPr>
        </p:nvSpPr>
        <p:spPr>
          <a:xfrm>
            <a:off x="0" y="17136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6"/>
          </p:nvPr>
        </p:nvSpPr>
        <p:spPr>
          <a:xfrm>
            <a:off x="3049200" y="17136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6098400" y="17136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8"/>
          </p:nvPr>
        </p:nvSpPr>
        <p:spPr>
          <a:xfrm>
            <a:off x="0" y="34299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9"/>
          </p:nvPr>
        </p:nvSpPr>
        <p:spPr>
          <a:xfrm>
            <a:off x="3049200" y="34299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20"/>
          </p:nvPr>
        </p:nvSpPr>
        <p:spPr>
          <a:xfrm>
            <a:off x="6098400" y="3429900"/>
            <a:ext cx="30456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49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全屏4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5"/>
          </p:nvPr>
        </p:nvSpPr>
        <p:spPr>
          <a:xfrm>
            <a:off x="0" y="17136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6"/>
          </p:nvPr>
        </p:nvSpPr>
        <p:spPr>
          <a:xfrm>
            <a:off x="2286000" y="17136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4572000" y="17136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3"/>
          <p:cNvSpPr>
            <a:spLocks noGrp="1"/>
          </p:cNvSpPr>
          <p:nvPr>
            <p:ph type="pic" sz="quarter" idx="18"/>
          </p:nvPr>
        </p:nvSpPr>
        <p:spPr>
          <a:xfrm>
            <a:off x="6858000" y="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9"/>
          </p:nvPr>
        </p:nvSpPr>
        <p:spPr>
          <a:xfrm>
            <a:off x="6858000" y="17136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20"/>
          </p:nvPr>
        </p:nvSpPr>
        <p:spPr>
          <a:xfrm>
            <a:off x="0" y="34299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21"/>
          </p:nvPr>
        </p:nvSpPr>
        <p:spPr>
          <a:xfrm>
            <a:off x="2286000" y="34299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3"/>
          <p:cNvSpPr>
            <a:spLocks noGrp="1"/>
          </p:cNvSpPr>
          <p:nvPr>
            <p:ph type="pic" sz="quarter" idx="22"/>
          </p:nvPr>
        </p:nvSpPr>
        <p:spPr>
          <a:xfrm>
            <a:off x="4572000" y="34299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3"/>
          <p:cNvSpPr>
            <a:spLocks noGrp="1"/>
          </p:cNvSpPr>
          <p:nvPr>
            <p:ph type="pic" sz="quarter" idx="23"/>
          </p:nvPr>
        </p:nvSpPr>
        <p:spPr>
          <a:xfrm>
            <a:off x="6858000" y="3429900"/>
            <a:ext cx="2286000" cy="171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1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1C87AE-BD5E-7F45-8CC6-A4D86C1E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7804" y="4802975"/>
            <a:ext cx="476133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668BE2-334E-7845-B646-D0DC7D46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725" y="4802975"/>
            <a:ext cx="1583842" cy="129319"/>
          </a:xfrm>
          <a:prstGeom prst="rect">
            <a:avLst/>
          </a:prstGeom>
        </p:spPr>
        <p:txBody>
          <a:bodyPr lIns="0" rIns="0"/>
          <a:lstStyle>
            <a:lvl1pPr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company presentation</a:t>
            </a:r>
            <a:r>
              <a:rPr kumimoji="1" lang="zh-CN" altLang="en-US" dirty="0"/>
              <a:t>｜</a:t>
            </a:r>
            <a:r>
              <a:rPr kumimoji="1" lang="en-US" altLang="zh-CN" dirty="0"/>
              <a:t>confidential </a:t>
            </a:r>
            <a:endParaRPr kumimoji="1"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4CD3EE2-8EF2-894D-A1B4-C66ED0A4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468" y="4802973"/>
            <a:ext cx="149070" cy="129319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ctr">
              <a:defRPr sz="7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fld id="{15FF3617-626C-884A-91C4-A8B42BAC5A6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450"/>
            <a:ext cx="9144000" cy="51444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altLang="zh-CN" dirty="0"/>
              <a:t>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85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61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46" r:id="rId2"/>
    <p:sldLayoutId id="2147483829" r:id="rId3"/>
    <p:sldLayoutId id="2147483841" r:id="rId4"/>
    <p:sldLayoutId id="2147483850" r:id="rId5"/>
    <p:sldLayoutId id="2147483832" r:id="rId6"/>
    <p:sldLayoutId id="2147483837" r:id="rId7"/>
    <p:sldLayoutId id="2147483838" r:id="rId8"/>
    <p:sldLayoutId id="2147483848" r:id="rId9"/>
    <p:sldLayoutId id="2147483847" r:id="rId10"/>
    <p:sldLayoutId id="2147483839" r:id="rId11"/>
    <p:sldLayoutId id="2147483890" r:id="rId12"/>
    <p:sldLayoutId id="214748389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9A0296F-E5F8-AC42-AFF0-7A2B0E73AD2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438940" y="1599074"/>
            <a:ext cx="7705060" cy="1335512"/>
          </a:xfrm>
          <a:prstGeom prst="rect">
            <a:avLst/>
          </a:prstGeom>
          <a:effectLst/>
        </p:spPr>
        <p:txBody>
          <a:bodyPr/>
          <a:lstStyle/>
          <a:p>
            <a:pPr lvl="0" algn="r"/>
            <a:r>
              <a:rPr kumimoji="1"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Efficient Tracker for Thyroid Nodule Detection and Tracking during Ultrasound Screening</a:t>
            </a:r>
            <a:endParaRPr kumimoji="1"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B22A10-DC65-477B-B975-483DD77B9360}"/>
              </a:ext>
            </a:extLst>
          </p:cNvPr>
          <p:cNvSpPr txBox="1"/>
          <p:nvPr/>
        </p:nvSpPr>
        <p:spPr>
          <a:xfrm>
            <a:off x="154989" y="3968071"/>
            <a:ext cx="834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0"/>
            <a:r>
              <a:rPr lang="en-US" altLang="zh-CN" sz="16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Ting Liu, Xing An, Bin Lin, Yanbo Liu, Wenlong Xu, Yuxi Liu,</a:t>
            </a:r>
            <a:r>
              <a:rPr lang="en-US" altLang="zh-CN" sz="1600" b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Longfei Cong,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16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Lei Zhu</a:t>
            </a:r>
            <a:r>
              <a:rPr lang="en-US" altLang="zh-CN" sz="1600" b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</a:t>
            </a:r>
            <a:r>
              <a:rPr lang="en-US" altLang="zh-CN" sz="16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defTabSz="914400" hangingPunct="0"/>
            <a:endParaRPr lang="zh-CN" altLang="zh-CN" sz="16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914400" hangingPunct="0"/>
            <a:r>
              <a:rPr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Shenzhen </a:t>
            </a: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Mindray Bio-Medical Electronics, Co., Ltd., Shenzhen, China</a:t>
            </a:r>
            <a:endParaRPr lang="zh-CN" altLang="zh-CN" sz="12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1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Advanced Post-processing Module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192200-1D52-4539-BB8C-CF461F3DBDC5}"/>
              </a:ext>
            </a:extLst>
          </p:cNvPr>
          <p:cNvSpPr/>
          <p:nvPr/>
        </p:nvSpPr>
        <p:spPr>
          <a:xfrm>
            <a:off x="490538" y="1154432"/>
            <a:ext cx="20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altLang="zh-CN" sz="1800" b="1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Selection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919917"/>
                  </p:ext>
                </p:extLst>
              </p:nvPr>
            </p:nvGraphicFramePr>
            <p:xfrm>
              <a:off x="1732698" y="2209177"/>
              <a:ext cx="4982685" cy="8402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895">
                      <a:extLst>
                        <a:ext uri="{9D8B030D-6E8A-4147-A177-3AD203B41FA5}">
                          <a16:colId xmlns:a16="http://schemas.microsoft.com/office/drawing/2014/main" val="3307031245"/>
                        </a:ext>
                      </a:extLst>
                    </a:gridCol>
                    <a:gridCol w="1660895">
                      <a:extLst>
                        <a:ext uri="{9D8B030D-6E8A-4147-A177-3AD203B41FA5}">
                          <a16:colId xmlns:a16="http://schemas.microsoft.com/office/drawing/2014/main" val="2078801954"/>
                        </a:ext>
                      </a:extLst>
                    </a:gridCol>
                    <a:gridCol w="1660895">
                      <a:extLst>
                        <a:ext uri="{9D8B030D-6E8A-4147-A177-3AD203B41FA5}">
                          <a16:colId xmlns:a16="http://schemas.microsoft.com/office/drawing/2014/main" val="1821464533"/>
                        </a:ext>
                      </a:extLst>
                    </a:gridCol>
                  </a:tblGrid>
                  <a:tr h="295602"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Classification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Detection boxes</a:t>
                          </a:r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F1F1F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Tracking offsets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2114924"/>
                      </a:ext>
                    </a:extLst>
                  </a:tr>
                  <a:tr h="4425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4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zh-CN" alt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𝑐𝑙𝑠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altLang="zh-C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: </a:t>
                          </a:r>
                          <a:r>
                            <a:rPr kumimoji="0" lang="en-US" altLang="zh-CN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focal loss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400" b="0" i="1" u="none" strike="noStrike" kern="1200" cap="none" spc="0" normalizeH="0" baseline="0">
                            <a:ln>
                              <a:noFill/>
                            </a:ln>
                            <a:solidFill>
                              <a:srgbClr val="1F1F1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  <m:r>
                                    <a:rPr kumimoji="0" lang="zh-CN" altLang="en-US" sz="1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altLang="zh-C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: L1 loss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zh-CN" alt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F1F1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𝑔𝑖𝑜𝑢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altLang="zh-C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: </a:t>
                          </a:r>
                          <a:r>
                            <a:rPr kumimoji="0" lang="en-US" altLang="zh-CN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GIoU</a:t>
                          </a:r>
                          <a:r>
                            <a:rPr kumimoji="0" lang="en-US" altLang="zh-CN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F2F2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loss</a:t>
                          </a:r>
                          <a:endParaRPr kumimoji="0" lang="zh-CN" alt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rgbClr val="1F1F1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CN" altLang="en-US" sz="140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𝑡𝑟𝑎𝑐𝑘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latin typeface="Times New Roman" panose="020206030504050203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 L1 loss</a:t>
                          </a:r>
                        </a:p>
                        <a:p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80991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919917"/>
                  </p:ext>
                </p:extLst>
              </p:nvPr>
            </p:nvGraphicFramePr>
            <p:xfrm>
              <a:off x="1732698" y="2209177"/>
              <a:ext cx="4982685" cy="8402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895">
                      <a:extLst>
                        <a:ext uri="{9D8B030D-6E8A-4147-A177-3AD203B41FA5}">
                          <a16:colId xmlns:a16="http://schemas.microsoft.com/office/drawing/2014/main" val="3307031245"/>
                        </a:ext>
                      </a:extLst>
                    </a:gridCol>
                    <a:gridCol w="1660895">
                      <a:extLst>
                        <a:ext uri="{9D8B030D-6E8A-4147-A177-3AD203B41FA5}">
                          <a16:colId xmlns:a16="http://schemas.microsoft.com/office/drawing/2014/main" val="2078801954"/>
                        </a:ext>
                      </a:extLst>
                    </a:gridCol>
                    <a:gridCol w="1660895">
                      <a:extLst>
                        <a:ext uri="{9D8B030D-6E8A-4147-A177-3AD203B41FA5}">
                          <a16:colId xmlns:a16="http://schemas.microsoft.com/office/drawing/2014/main" val="18214645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Classification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Detection boxes</a:t>
                          </a:r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F1F1F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92075" marR="0" lvl="0" indent="-92075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F1F1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Tracking offsets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2114924"/>
                      </a:ext>
                    </a:extLst>
                  </a:tr>
                  <a:tr h="535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" t="-57303" r="-201099" b="-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735" t="-57303" r="-101838" b="-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57303" r="-1465" b="-7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80991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AAB619-06C3-4F19-AB0F-FF39980E547D}"/>
                  </a:ext>
                </a:extLst>
              </p:cNvPr>
              <p:cNvSpPr/>
              <p:nvPr/>
            </p:nvSpPr>
            <p:spPr>
              <a:xfrm>
                <a:off x="1558671" y="1641202"/>
                <a:ext cx="5370894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𝑔𝑖𝑜𝑢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𝑔𝑖𝑜𝑢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𝑡𝑟𝑎𝑐𝑘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𝑡𝑟𝑎𝑐𝑘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AAB619-06C3-4F19-AB0F-FF39980E5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71" y="1641202"/>
                <a:ext cx="5370894" cy="358560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12192200-1D52-4539-BB8C-CF461F3DBDC5}"/>
              </a:ext>
            </a:extLst>
          </p:cNvPr>
          <p:cNvSpPr/>
          <p:nvPr/>
        </p:nvSpPr>
        <p:spPr>
          <a:xfrm>
            <a:off x="490538" y="3590068"/>
            <a:ext cx="20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altLang="zh-CN" sz="1800" b="1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Loss </a:t>
            </a:r>
            <a:r>
              <a:rPr lang="en-US" altLang="zh-CN" sz="1800" b="1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FE945C1-4020-445A-819C-BA0B927D6E2C}"/>
                  </a:ext>
                </a:extLst>
              </p:cNvPr>
              <p:cNvSpPr/>
              <p:nvPr/>
            </p:nvSpPr>
            <p:spPr>
              <a:xfrm>
                <a:off x="1558671" y="4066829"/>
                <a:ext cx="5492825" cy="358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𝑔𝑖𝑜𝑢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𝑔𝑖𝑜𝑢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𝑡𝑟𝑎𝑐𝑘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𝑡𝑟𝑎𝑐𝑘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FE945C1-4020-445A-819C-BA0B927D6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71" y="4066829"/>
                <a:ext cx="5492825" cy="358560"/>
              </a:xfrm>
              <a:prstGeom prst="rect">
                <a:avLst/>
              </a:prstGeom>
              <a:blipFill>
                <a:blip r:embed="rId5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60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Minibatch Self-supervised Learning Module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90538" y="1516565"/>
                <a:ext cx="5353475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𝑚𝑎</m:t>
                              </m:r>
                              <m:func>
                                <m:func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fName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𝑚𝑎𝑟𝑔𝑖𝑛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),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8" y="1516565"/>
                <a:ext cx="5353475" cy="495649"/>
              </a:xfrm>
              <a:prstGeom prst="rect">
                <a:avLst/>
              </a:prstGeom>
              <a:blipFill>
                <a:blip r:embed="rId3"/>
                <a:stretch>
                  <a:fillRect t="-72840" r="-1138" b="-130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199276" y="256281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E7F95B-E684-4954-B800-511094283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03" y="2248775"/>
            <a:ext cx="3204316" cy="2203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9841" y="2248501"/>
                <a:ext cx="4681373" cy="160569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the feature vector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nodule in a batch</a:t>
                </a:r>
                <a:endParaRPr lang="zh-CN" altLang="en-US" sz="1400" dirty="0"/>
              </a:p>
              <a:p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altLang="zh-C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obtain the most dissimilar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nodule </a:t>
                </a:r>
                <a:r>
                  <a:rPr lang="en-US" altLang="zh-C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feature vector to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 obtain the most similar normal tissue feature vector to the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en-US" altLang="zh-CN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Margin</a:t>
                </a:r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 </a:t>
                </a:r>
                <a:r>
                  <a:rPr lang="en-US" altLang="zh-CN" sz="1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preset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similarity threshold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41" y="2248501"/>
                <a:ext cx="4681373" cy="1605696"/>
              </a:xfrm>
              <a:prstGeom prst="rect">
                <a:avLst/>
              </a:prstGeom>
              <a:blipFill>
                <a:blip r:embed="rId5"/>
                <a:stretch>
                  <a:fillRect l="-391" t="-380" b="-3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90538" y="1208431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Batch-based similarity loss function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8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Experiments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6FCC6F-1F16-4C0A-847E-100EEDE8CA4E}"/>
              </a:ext>
            </a:extLst>
          </p:cNvPr>
          <p:cNvSpPr txBox="1"/>
          <p:nvPr/>
        </p:nvSpPr>
        <p:spPr>
          <a:xfrm>
            <a:off x="490538" y="1109654"/>
            <a:ext cx="86534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1555 movies, 13,314 images 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Annotation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five doctors &amp;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 </a:t>
            </a:r>
            <a:r>
              <a:rPr lang="en-US" altLang="zh-CN" sz="18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expert</a:t>
            </a:r>
            <a:endParaRPr lang="en-US" altLang="zh-CN" sz="1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endParaRPr lang="en-US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Nodule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size (462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to 232,672 pixels, mean: 29,979 pixels)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small (&lt;1503 pixels), middle (1503 pixels, 6923 pixels) and large (</a:t>
            </a:r>
            <a:r>
              <a:rPr lang="zh-CN" altLang="en-US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6923 pixels)</a:t>
            </a:r>
            <a:endParaRPr lang="en-US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 err="1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Traing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set (80%)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movies: 1244; images: 10597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Validation set (10%)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movies: 155; images: 1363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Testing set (10%):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movies: 156; images: 1354</a:t>
            </a:r>
          </a:p>
        </p:txBody>
      </p:sp>
    </p:spTree>
    <p:extLst>
      <p:ext uri="{BB962C8B-B14F-4D97-AF65-F5344CB8AC3E}">
        <p14:creationId xmlns:p14="http://schemas.microsoft.com/office/powerpoint/2010/main" val="164841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57D0-ED70-46E4-BFE0-45A4605A46C4}" type="datetime1">
              <a:rPr kumimoji="1" lang="zh-CN" altLang="en-US" smtClean="0"/>
              <a:pPr/>
              <a:t>2022/9/3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company presentation</a:t>
            </a:r>
            <a:r>
              <a:rPr kumimoji="1" lang="zh-CN" altLang="en-US"/>
              <a:t>｜</a:t>
            </a:r>
            <a:r>
              <a:rPr kumimoji="1" lang="en-US" altLang="zh-CN"/>
              <a:t>confidential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90538" y="2459343"/>
            <a:ext cx="1506483" cy="36000"/>
            <a:chOff x="490538" y="2608978"/>
            <a:chExt cx="1506483" cy="36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490538" y="2608978"/>
              <a:ext cx="1296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 defTabSz="685783"/>
              <a:endParaRPr lang="zh-CN" altLang="en-US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701021" y="2608978"/>
              <a:ext cx="1296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endParaRPr lang="en-US" altLang="zh-CN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  <a:sym typeface="Times New Roman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81000" y="2753279"/>
            <a:ext cx="68580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dirty="0">
                <a:solidFill>
                  <a:schemeClr val="tx2"/>
                </a:solidFill>
              </a:rPr>
              <a:t>3. Results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1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Quantitative Analysis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3969700"/>
                  </p:ext>
                </p:extLst>
              </p:nvPr>
            </p:nvGraphicFramePr>
            <p:xfrm>
              <a:off x="592138" y="2073667"/>
              <a:ext cx="7929150" cy="1955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91">
                      <a:extLst>
                        <a:ext uri="{9D8B030D-6E8A-4147-A177-3AD203B41FA5}">
                          <a16:colId xmlns:a16="http://schemas.microsoft.com/office/drawing/2014/main" val="366071959"/>
                        </a:ext>
                      </a:extLst>
                    </a:gridCol>
                    <a:gridCol w="687923">
                      <a:extLst>
                        <a:ext uri="{9D8B030D-6E8A-4147-A177-3AD203B41FA5}">
                          <a16:colId xmlns:a16="http://schemas.microsoft.com/office/drawing/2014/main" val="2938984363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4144246526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4213098867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1314490454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2908258402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1244213290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3997253892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3960426054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2302875070"/>
                        </a:ext>
                      </a:extLst>
                    </a:gridCol>
                  </a:tblGrid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RCLL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MT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↓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Speed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662202041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CenterNet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79.5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83.7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45.2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74.8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28fps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567355721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YoloSiam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21.6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41.7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70.5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61.0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4283401785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CenterTrack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82.1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85.3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48.1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77.4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28fps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83049963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Ours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86.4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5985265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3969700"/>
                  </p:ext>
                </p:extLst>
              </p:nvPr>
            </p:nvGraphicFramePr>
            <p:xfrm>
              <a:off x="592138" y="2073667"/>
              <a:ext cx="7929150" cy="1955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91">
                      <a:extLst>
                        <a:ext uri="{9D8B030D-6E8A-4147-A177-3AD203B41FA5}">
                          <a16:colId xmlns:a16="http://schemas.microsoft.com/office/drawing/2014/main" val="366071959"/>
                        </a:ext>
                      </a:extLst>
                    </a:gridCol>
                    <a:gridCol w="687923">
                      <a:extLst>
                        <a:ext uri="{9D8B030D-6E8A-4147-A177-3AD203B41FA5}">
                          <a16:colId xmlns:a16="http://schemas.microsoft.com/office/drawing/2014/main" val="2938984363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4144246526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4213098867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1314490454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2908258402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1244213290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3997253892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3960426054"/>
                        </a:ext>
                      </a:extLst>
                    </a:gridCol>
                    <a:gridCol w="772892">
                      <a:extLst>
                        <a:ext uri="{9D8B030D-6E8A-4147-A177-3AD203B41FA5}">
                          <a16:colId xmlns:a16="http://schemas.microsoft.com/office/drawing/2014/main" val="2302875070"/>
                        </a:ext>
                      </a:extLst>
                    </a:gridCol>
                  </a:tblGrid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625984" t="-1563" r="-303150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731746" t="-1563" r="-205556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825197" t="-1563" r="-103937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Speed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662202041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CenterNet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79.5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83.7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45.2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74.8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NA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28fps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567355721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YoloSiam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21.6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41.7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70.5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61.0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4283401785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CenterTrack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82.1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85.3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48.1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77.4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28fps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83049963"/>
                      </a:ext>
                    </a:extLst>
                  </a:tr>
                  <a:tr h="391051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Ours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86.4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76.9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30fps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5985265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矩形 16"/>
          <p:cNvSpPr/>
          <p:nvPr/>
        </p:nvSpPr>
        <p:spPr>
          <a:xfrm>
            <a:off x="2263681" y="1757220"/>
            <a:ext cx="4586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Times New Roman" panose="02020603050405020304" pitchFamily="18" charset="0"/>
                <a:ea typeface="Times New Roman" panose="02020603050405020304" pitchFamily="18" charset="0"/>
              </a:rPr>
              <a:t>Table 1.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Performance comparison on the thyroid dataset (%).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7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Quantitative Analysis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895467"/>
                  </p:ext>
                </p:extLst>
              </p:nvPr>
            </p:nvGraphicFramePr>
            <p:xfrm>
              <a:off x="878302" y="1420408"/>
              <a:ext cx="7327237" cy="1355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781">
                      <a:extLst>
                        <a:ext uri="{9D8B030D-6E8A-4147-A177-3AD203B41FA5}">
                          <a16:colId xmlns:a16="http://schemas.microsoft.com/office/drawing/2014/main" val="2060153093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5958954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974000768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245450074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2048113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421329913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288323111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3325835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656225938"/>
                        </a:ext>
                      </a:extLst>
                    </a:gridCol>
                  </a:tblGrid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RCLL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MT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↓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583712614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77.4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469651808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83.3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69643512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90.5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80.9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384678593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+F+AP+MSL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86.4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7663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895467"/>
                  </p:ext>
                </p:extLst>
              </p:nvPr>
            </p:nvGraphicFramePr>
            <p:xfrm>
              <a:off x="878302" y="1420408"/>
              <a:ext cx="7327237" cy="1355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781">
                      <a:extLst>
                        <a:ext uri="{9D8B030D-6E8A-4147-A177-3AD203B41FA5}">
                          <a16:colId xmlns:a16="http://schemas.microsoft.com/office/drawing/2014/main" val="2060153093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5958954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974000768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245450074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2048113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421329913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288323111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3325835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656225938"/>
                        </a:ext>
                      </a:extLst>
                    </a:gridCol>
                  </a:tblGrid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649606" t="-6667" r="-201575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755556" t="-6667" r="-103175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855556" t="-6667" r="-3175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12614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77.4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469651808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83.3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69643512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90.5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80.9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384678593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+F+AP+MSL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56.8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86.4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7663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1870206" y="1109492"/>
            <a:ext cx="53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latin typeface="Times New Roman" panose="02020603050405020304" pitchFamily="18" charset="0"/>
                <a:ea typeface="Times New Roman" panose="02020603050405020304" pitchFamily="18" charset="0"/>
              </a:rPr>
              <a:t>Table 2.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Results of ablation studies based on pretrained ResDCN-18 (%)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590255"/>
                  </p:ext>
                </p:extLst>
              </p:nvPr>
            </p:nvGraphicFramePr>
            <p:xfrm>
              <a:off x="878302" y="3263538"/>
              <a:ext cx="7327237" cy="1355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781">
                      <a:extLst>
                        <a:ext uri="{9D8B030D-6E8A-4147-A177-3AD203B41FA5}">
                          <a16:colId xmlns:a16="http://schemas.microsoft.com/office/drawing/2014/main" val="2060153093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5958954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974000768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245450074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2048113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421329913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288323111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3325835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656225938"/>
                        </a:ext>
                      </a:extLst>
                    </a:gridCol>
                  </a:tblGrid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RCLL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MT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↑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ML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↓</m:t>
                              </m:r>
                            </m:oMath>
                          </a14:m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583712614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Baseline 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81.3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75.7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469651808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77.8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69643512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84.9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50.7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79.8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384678593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+F+AP+MSL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94.6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55.2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87.5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72.4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7663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2590255"/>
                  </p:ext>
                </p:extLst>
              </p:nvPr>
            </p:nvGraphicFramePr>
            <p:xfrm>
              <a:off x="878302" y="3263538"/>
              <a:ext cx="7327237" cy="1355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781">
                      <a:extLst>
                        <a:ext uri="{9D8B030D-6E8A-4147-A177-3AD203B41FA5}">
                          <a16:colId xmlns:a16="http://schemas.microsoft.com/office/drawing/2014/main" val="2060153093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5958954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3974000768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245450074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2048113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4213299134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288323111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533258350"/>
                        </a:ext>
                      </a:extLst>
                    </a:gridCol>
                    <a:gridCol w="768932">
                      <a:extLst>
                        <a:ext uri="{9D8B030D-6E8A-4147-A177-3AD203B41FA5}">
                          <a16:colId xmlns:a16="http://schemas.microsoft.com/office/drawing/2014/main" val="1656225938"/>
                        </a:ext>
                      </a:extLst>
                    </a:gridCol>
                  </a:tblGrid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FPR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Prec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AP50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4"/>
                          <a:stretch>
                            <a:fillRect l="-649606" t="-6667" r="-201575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4"/>
                          <a:stretch>
                            <a:fillRect l="-755556" t="-6667" r="-103175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450" marR="44450" marT="0" marB="0" anchor="ctr">
                        <a:blipFill>
                          <a:blip r:embed="rId4"/>
                          <a:stretch>
                            <a:fillRect l="-855556" t="-6667" r="-3175" b="-40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12614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Baseline 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81.3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85.1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46.6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75.7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76.1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63.5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469651808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82.7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86.0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78.0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77.8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67.3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69643512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84.9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50.7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81.2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79.8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384678593"/>
                      </a:ext>
                    </a:extLst>
                  </a:tr>
                  <a:tr h="271150"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+F+AP+MSL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4.9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88.5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94.6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55.2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87.5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83.8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72.4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indent="144145" algn="ctr" hangingPunct="0">
                            <a:lnSpc>
                              <a:spcPts val="1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7.7</a:t>
                          </a:r>
                          <a:endParaRPr lang="zh-C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7663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>
            <a:off x="1870206" y="2952622"/>
            <a:ext cx="53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ea typeface="Times New Roman" panose="02020603050405020304" pitchFamily="18" charset="0"/>
              </a:rPr>
              <a:t>Table 3.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Results of ablation studies based on DLA-34 (%)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41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Qualitative Comparison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5155C7-E7C2-4A35-9D6C-2E970958D6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7522" y="1657401"/>
            <a:ext cx="7323747" cy="26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Qualitative Comparison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91059" y="1240551"/>
            <a:ext cx="5953533" cy="3432040"/>
            <a:chOff x="1491059" y="1412330"/>
            <a:chExt cx="5953533" cy="343204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99ED547-282C-4E53-9C2C-0835E99F770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91059" y="1412330"/>
              <a:ext cx="5953533" cy="279028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286000" y="4313199"/>
              <a:ext cx="5158592" cy="531171"/>
              <a:chOff x="1981200" y="4074101"/>
              <a:chExt cx="4559300" cy="5311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1981200" y="4074101"/>
                    <a:ext cx="1092200" cy="531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</m:oMath>
                    </a14:m>
                    <a:r>
                      <a:rPr lang="en-US" altLang="zh-CN" sz="1400"/>
                      <a:t> </a:t>
                    </a:r>
                  </a:p>
                  <a:p>
                    <a:pPr algn="ctr"/>
                    <a:r>
                      <a:rPr lang="en-US" altLang="zh-CN" sz="1400"/>
                      <a:t>frame </a:t>
                    </a:r>
                    <a:endParaRPr lang="zh-CN" altLang="en-US" sz="140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1200" y="4074101"/>
                    <a:ext cx="1092200" cy="5311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2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3136900" y="4074101"/>
                    <a:ext cx="1092200" cy="531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400"/>
                  </a:p>
                  <a:p>
                    <a:pPr algn="ctr"/>
                    <a:r>
                      <a:rPr lang="en-US" altLang="zh-CN" sz="1400"/>
                      <a:t>frame </a:t>
                    </a:r>
                    <a:endParaRPr lang="zh-CN" altLang="en-US" sz="140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6900" y="4074101"/>
                    <a:ext cx="1092200" cy="53117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2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92600" y="4074101"/>
                    <a:ext cx="1092200" cy="531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+4)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400"/>
                  </a:p>
                  <a:p>
                    <a:pPr algn="ctr"/>
                    <a:r>
                      <a:rPr lang="en-US" altLang="zh-CN" sz="1400"/>
                      <a:t>frame </a:t>
                    </a:r>
                    <a:endParaRPr lang="zh-CN" altLang="en-US" sz="140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074101"/>
                    <a:ext cx="1092200" cy="5311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2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448300" y="4074101"/>
                    <a:ext cx="1092200" cy="531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+6)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sz="1400"/>
                  </a:p>
                  <a:p>
                    <a:pPr algn="ctr"/>
                    <a:r>
                      <a:rPr lang="en-US" altLang="zh-CN" sz="1400"/>
                      <a:t>frame </a:t>
                    </a:r>
                    <a:endParaRPr lang="zh-CN" altLang="en-US" sz="140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8300" y="4074101"/>
                    <a:ext cx="1092200" cy="5311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2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6942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Qualitative Comparison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grpSp>
        <p:nvGrpSpPr>
          <p:cNvPr id="18" name="组合 60">
            <a:extLst>
              <a:ext uri="{FF2B5EF4-FFF2-40B4-BE49-F238E27FC236}">
                <a16:creationId xmlns:a16="http://schemas.microsoft.com/office/drawing/2014/main" id="{5A96FD33-63D7-486B-86EB-F4F058067C8B}"/>
              </a:ext>
            </a:extLst>
          </p:cNvPr>
          <p:cNvGrpSpPr>
            <a:grpSpLocks/>
          </p:cNvGrpSpPr>
          <p:nvPr/>
        </p:nvGrpSpPr>
        <p:grpSpPr bwMode="auto">
          <a:xfrm>
            <a:off x="951278" y="1851942"/>
            <a:ext cx="7344816" cy="2082257"/>
            <a:chOff x="1228912" y="4341540"/>
            <a:chExt cx="6686176" cy="170314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02CA273-15A2-45E9-B0D5-5F540FE89CE2}"/>
                </a:ext>
              </a:extLst>
            </p:cNvPr>
            <p:cNvSpPr txBox="1"/>
            <p:nvPr/>
          </p:nvSpPr>
          <p:spPr>
            <a:xfrm>
              <a:off x="3617966" y="5818117"/>
              <a:ext cx="1914418" cy="2265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Nodule with unclear boundray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25">
              <a:extLst>
                <a:ext uri="{FF2B5EF4-FFF2-40B4-BE49-F238E27FC236}">
                  <a16:creationId xmlns:a16="http://schemas.microsoft.com/office/drawing/2014/main" id="{9B906603-321C-4956-8EC8-8253E762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912" y="4341861"/>
              <a:ext cx="1924756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ABDB09-9CA7-4EC6-B5A6-0F4F3733670F}"/>
                </a:ext>
              </a:extLst>
            </p:cNvPr>
            <p:cNvSpPr txBox="1"/>
            <p:nvPr/>
          </p:nvSpPr>
          <p:spPr>
            <a:xfrm>
              <a:off x="1228912" y="5818117"/>
              <a:ext cx="1914418" cy="2265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Two nodules on a frame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27">
              <a:extLst>
                <a:ext uri="{FF2B5EF4-FFF2-40B4-BE49-F238E27FC236}">
                  <a16:creationId xmlns:a16="http://schemas.microsoft.com/office/drawing/2014/main" id="{C2BBC402-067B-4E5D-A16E-4ECB35E59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906" y="4341861"/>
              <a:ext cx="1914525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D975E26-DD68-4098-AD36-765C4FBE3F14}"/>
                </a:ext>
              </a:extLst>
            </p:cNvPr>
            <p:cNvSpPr txBox="1"/>
            <p:nvPr/>
          </p:nvSpPr>
          <p:spPr>
            <a:xfrm>
              <a:off x="5989559" y="5818117"/>
              <a:ext cx="1925529" cy="2265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Big nodule</a:t>
              </a:r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55">
              <a:extLst>
                <a:ext uri="{FF2B5EF4-FFF2-40B4-BE49-F238E27FC236}">
                  <a16:creationId xmlns:a16="http://schemas.microsoft.com/office/drawing/2014/main" id="{38B813D3-0666-4229-9C9F-C29398ACA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331" y="4341540"/>
              <a:ext cx="1924756" cy="147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572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90538" y="2459343"/>
            <a:ext cx="1506483" cy="36000"/>
            <a:chOff x="490538" y="2608978"/>
            <a:chExt cx="1506483" cy="36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490538" y="2608978"/>
              <a:ext cx="1296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 defTabSz="685783"/>
              <a:endParaRPr lang="zh-CN" altLang="en-US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701021" y="2608978"/>
              <a:ext cx="1296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endParaRPr lang="en-US" altLang="zh-CN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  <a:sym typeface="Times New Roman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81000" y="2753279"/>
            <a:ext cx="653934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42553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90538" y="1046644"/>
            <a:ext cx="1506483" cy="36000"/>
            <a:chOff x="490538" y="2608978"/>
            <a:chExt cx="1506483" cy="3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490538" y="2608978"/>
              <a:ext cx="1296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 defTabSz="685783"/>
              <a:endParaRPr lang="zh-CN" altLang="en-US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701021" y="2608978"/>
              <a:ext cx="1296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endParaRPr lang="en-US" altLang="zh-CN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  <a:sym typeface="Times New Roman"/>
              </a:endParaRPr>
            </a:p>
          </p:txBody>
        </p:sp>
      </p:grpSp>
      <p:sp>
        <p:nvSpPr>
          <p:cNvPr id="8" name="标题 1"/>
          <p:cNvSpPr txBox="1">
            <a:spLocks/>
          </p:cNvSpPr>
          <p:nvPr/>
        </p:nvSpPr>
        <p:spPr>
          <a:xfrm>
            <a:off x="383865" y="336838"/>
            <a:ext cx="8376270" cy="42473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9" name="内容占位符 5"/>
          <p:cNvSpPr txBox="1">
            <a:spLocks/>
          </p:cNvSpPr>
          <p:nvPr/>
        </p:nvSpPr>
        <p:spPr>
          <a:xfrm>
            <a:off x="384175" y="1240623"/>
            <a:ext cx="8375650" cy="35623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1. Background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2. Method</a:t>
            </a:r>
            <a:r>
              <a:rPr lang="en-US" altLang="zh-CN" sz="1800" dirty="0">
                <a:solidFill>
                  <a:schemeClr val="tx2"/>
                </a:solidFill>
              </a:rPr>
              <a:t>s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3. Results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84985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Conclusion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6FCC6F-1F16-4C0A-847E-100EEDE8CA4E}"/>
              </a:ext>
            </a:extLst>
          </p:cNvPr>
          <p:cNvSpPr txBox="1"/>
          <p:nvPr/>
        </p:nvSpPr>
        <p:spPr>
          <a:xfrm>
            <a:off x="490538" y="1323410"/>
            <a:ext cx="7777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Fusion module 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combine features of  previous and current frames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acquire better detection and tracking result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Advanced post-processing mechanism  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train the model to select the optimal prediction</a:t>
            </a:r>
            <a:endParaRPr lang="en-US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boost the detection accuracy  </a:t>
            </a:r>
          </a:p>
          <a:p>
            <a:pPr lvl="1" defTabSz="685783">
              <a:defRPr/>
            </a:pP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Minibatch self-supervised learning module 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enhance the ability of distinguishing nodules from similar tissues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reduce the false positive rate</a:t>
            </a: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795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700088" y="1962441"/>
            <a:ext cx="4183548" cy="4847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>
                <a:solidFill>
                  <a:schemeClr val="bg1"/>
                </a:solidFill>
              </a:rPr>
              <a:t>THANK YOU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7" name="页脚占位符 3"/>
          <p:cNvSpPr txBox="1">
            <a:spLocks/>
          </p:cNvSpPr>
          <p:nvPr/>
        </p:nvSpPr>
        <p:spPr>
          <a:xfrm>
            <a:off x="700087" y="5821103"/>
            <a:ext cx="1500188" cy="161583"/>
          </a:xfrm>
          <a:prstGeom prst="rect">
            <a:avLst/>
          </a:prstGeom>
        </p:spPr>
        <p:txBody>
          <a:bodyPr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company presentation</a:t>
            </a:r>
            <a:r>
              <a:rPr kumimoji="1" lang="zh-CN" altLang="en-US" sz="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｜</a:t>
            </a:r>
            <a:r>
              <a:rPr kumimoji="1" lang="en-US" altLang="zh-CN" sz="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 </a:t>
            </a:r>
            <a:endParaRPr kumimoji="1" lang="zh-CN" altLang="en-US" sz="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028" y="477773"/>
            <a:ext cx="1335666" cy="5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90538" y="2459343"/>
            <a:ext cx="1506483" cy="36000"/>
            <a:chOff x="490538" y="2608978"/>
            <a:chExt cx="1506483" cy="36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490538" y="2608978"/>
              <a:ext cx="1296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 defTabSz="685783"/>
              <a:endParaRPr lang="zh-CN" altLang="en-US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701021" y="2608978"/>
              <a:ext cx="1296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endParaRPr lang="en-US" altLang="zh-CN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  <a:sym typeface="Times New Roman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81000" y="2753279"/>
            <a:ext cx="653934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</a:rPr>
              <a:t>1. Background</a:t>
            </a:r>
          </a:p>
        </p:txBody>
      </p:sp>
    </p:spTree>
    <p:extLst>
      <p:ext uri="{BB962C8B-B14F-4D97-AF65-F5344CB8AC3E}">
        <p14:creationId xmlns:p14="http://schemas.microsoft.com/office/powerpoint/2010/main" val="4724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8376270" cy="646331"/>
          </a:xfrm>
        </p:spPr>
        <p:txBody>
          <a:bodyPr anchor="t" anchorCtr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/>
              <a:t>Clinical Background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3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6FCC6F-1F16-4C0A-847E-100EEDE8CA4E}"/>
              </a:ext>
            </a:extLst>
          </p:cNvPr>
          <p:cNvSpPr txBox="1"/>
          <p:nvPr/>
        </p:nvSpPr>
        <p:spPr>
          <a:xfrm>
            <a:off x="490538" y="1600409"/>
            <a:ext cx="5843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Common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clinic 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Incidence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rising rapidly throughout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the world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Large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amounts of ultrasound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videos 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time-consuming</a:t>
            </a:r>
            <a:endParaRPr lang="en-US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great challenges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for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doctors  </a:t>
            </a:r>
          </a:p>
          <a:p>
            <a:pPr lvl="1" defTabSz="685783">
              <a:defRPr/>
            </a:pP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Unclear boundary &amp;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similarity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between nodules and tissues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false detection</a:t>
            </a: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3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8376270" cy="646331"/>
          </a:xfrm>
        </p:spPr>
        <p:txBody>
          <a:bodyPr anchor="t" anchorCtr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/>
              <a:t>Challenges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4</a:t>
            </a:fld>
            <a:endParaRPr kumimoji="1" lang="zh-CN" altLang="en-US"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70411-2B59-4684-B5C8-B32C8D150A0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38" y="2389340"/>
            <a:ext cx="6008113" cy="20401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BC0D81-4FCD-41A9-B56D-9BFFCE97563A}"/>
              </a:ext>
            </a:extLst>
          </p:cNvPr>
          <p:cNvSpPr txBox="1"/>
          <p:nvPr/>
        </p:nvSpPr>
        <p:spPr>
          <a:xfrm>
            <a:off x="6626333" y="2716940"/>
            <a:ext cx="2517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Red: 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the ground truth</a:t>
            </a:r>
          </a:p>
          <a:p>
            <a:endParaRPr lang="en-US" altLang="zh-CN" sz="1400">
              <a:solidFill>
                <a:srgbClr val="1F1F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Yellow: 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nested prediction</a:t>
            </a:r>
          </a:p>
          <a:p>
            <a:endParaRPr lang="en-US" altLang="zh-CN" sz="1400">
              <a:solidFill>
                <a:srgbClr val="1F1F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Green: </a:t>
            </a:r>
            <a:r>
              <a:rPr lang="en-US" altLang="zh-CN" sz="1400">
                <a:solidFill>
                  <a:srgbClr val="1F1F1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normal </a:t>
            </a: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tissues that are similar </a:t>
            </a:r>
            <a:r>
              <a:rPr lang="en-US" altLang="zh-CN" sz="1400">
                <a:solidFill>
                  <a:srgbClr val="1F1F1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nodules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CB1A4C-ACA7-4D79-A080-8B302C6EC188}"/>
              </a:ext>
            </a:extLst>
          </p:cNvPr>
          <p:cNvSpPr/>
          <p:nvPr/>
        </p:nvSpPr>
        <p:spPr>
          <a:xfrm>
            <a:off x="490538" y="1224589"/>
            <a:ext cx="7403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less attention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is paid to ultrasound videos</a:t>
            </a: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Nested </a:t>
            </a:r>
            <a:r>
              <a:rPr lang="en-US" altLang="zh-CN" sz="180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predictions still remain </a:t>
            </a: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after post-processing</a:t>
            </a:r>
            <a:endParaRPr lang="zh-CN" altLang="zh-CN" sz="1800" dirty="0">
              <a:solidFill>
                <a:schemeClr val="tx2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Misdetection of normal tissues</a:t>
            </a:r>
          </a:p>
        </p:txBody>
      </p:sp>
    </p:spTree>
    <p:extLst>
      <p:ext uri="{BB962C8B-B14F-4D97-AF65-F5344CB8AC3E}">
        <p14:creationId xmlns:p14="http://schemas.microsoft.com/office/powerpoint/2010/main" val="150681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90538" y="2459343"/>
            <a:ext cx="1506483" cy="36000"/>
            <a:chOff x="490538" y="2608978"/>
            <a:chExt cx="1506483" cy="36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490538" y="2608978"/>
              <a:ext cx="1296000" cy="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85725" defTabSz="685783"/>
              <a:endParaRPr lang="zh-CN" altLang="en-US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951BF0-342F-714C-963E-B69EB5BF0238}"/>
                </a:ext>
              </a:extLst>
            </p:cNvPr>
            <p:cNvSpPr/>
            <p:nvPr/>
          </p:nvSpPr>
          <p:spPr>
            <a:xfrm>
              <a:off x="701021" y="2608978"/>
              <a:ext cx="1296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endParaRPr lang="en-US" altLang="zh-CN" sz="1000" dirty="0">
                <a:solidFill>
                  <a:srgbClr val="FFFFFF"/>
                </a:solidFill>
                <a:ea typeface="Arial Unicode MS" pitchFamily="34" charset="-122"/>
                <a:cs typeface="Arial Unicode MS" pitchFamily="34" charset="-122"/>
                <a:sym typeface="Times New Roman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81000" y="2753279"/>
            <a:ext cx="68580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</a:rPr>
              <a:t>2. Methods</a:t>
            </a:r>
          </a:p>
        </p:txBody>
      </p:sp>
    </p:spTree>
    <p:extLst>
      <p:ext uri="{BB962C8B-B14F-4D97-AF65-F5344CB8AC3E}">
        <p14:creationId xmlns:p14="http://schemas.microsoft.com/office/powerpoint/2010/main" val="271504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Network Architecture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D78F9-85C5-4303-A2B5-A9E7B46B30EA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38" y="1382900"/>
            <a:ext cx="4938484" cy="30203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D95E9C-1CC5-4B80-BD9F-F9EDAF865C51}"/>
              </a:ext>
            </a:extLst>
          </p:cNvPr>
          <p:cNvSpPr/>
          <p:nvPr/>
        </p:nvSpPr>
        <p:spPr>
          <a:xfrm>
            <a:off x="5440452" y="1615798"/>
            <a:ext cx="37149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</a:p>
          <a:p>
            <a:pPr marL="92075" lvl="0" indent="-920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4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</a:t>
            </a:r>
            <a:endParaRPr lang="en-US" altLang="zh-CN" sz="14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lvl="0" indent="-920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previous frame</a:t>
            </a:r>
          </a:p>
          <a:p>
            <a:pPr marL="92075" lvl="0" indent="-920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heatmap generated from objects in the prior frame</a:t>
            </a:r>
          </a:p>
          <a:p>
            <a:pPr marL="92075" lvl="0" indent="-92075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lvl="0" indent="-92075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predicted rectangles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classification probability of each prediction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center offset of tracked boxes in adjacent frames</a:t>
            </a:r>
          </a:p>
        </p:txBody>
      </p:sp>
    </p:spTree>
    <p:extLst>
      <p:ext uri="{BB962C8B-B14F-4D97-AF65-F5344CB8AC3E}">
        <p14:creationId xmlns:p14="http://schemas.microsoft.com/office/powerpoint/2010/main" val="221091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Fusion Module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186" name="图片 185">
            <a:extLst>
              <a:ext uri="{FF2B5EF4-FFF2-40B4-BE49-F238E27FC236}">
                <a16:creationId xmlns:a16="http://schemas.microsoft.com/office/drawing/2014/main" id="{887B09EF-51D5-4DEA-BD5B-64EC1546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07" y="1755276"/>
            <a:ext cx="3625847" cy="3177016"/>
          </a:xfrm>
          <a:prstGeom prst="rect">
            <a:avLst/>
          </a:prstGeom>
        </p:spPr>
      </p:pic>
      <p:sp>
        <p:nvSpPr>
          <p:cNvPr id="189" name="矩形 188">
            <a:extLst>
              <a:ext uri="{FF2B5EF4-FFF2-40B4-BE49-F238E27FC236}">
                <a16:creationId xmlns:a16="http://schemas.microsoft.com/office/drawing/2014/main" id="{B2970C0F-1AC9-48E2-822D-A71A2B2FB132}"/>
              </a:ext>
            </a:extLst>
          </p:cNvPr>
          <p:cNvSpPr/>
          <p:nvPr/>
        </p:nvSpPr>
        <p:spPr>
          <a:xfrm>
            <a:off x="490539" y="1187351"/>
            <a:ext cx="3990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rgbClr val="2F2F2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To better fuse the feature of inputs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endParaRPr lang="en-US" altLang="zh-CN" sz="1800" dirty="0">
              <a:solidFill>
                <a:srgbClr val="2F2F2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rgbClr val="2F2F2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Extract the feature</a:t>
            </a:r>
            <a:r>
              <a:rPr lang="en-US" altLang="zh-CN" sz="1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rgbClr val="2F2F2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of each input </a:t>
            </a:r>
          </a:p>
          <a:p>
            <a:pPr marL="171450" lvl="0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Squeeze-and-excitation (SE) block </a:t>
            </a:r>
          </a:p>
          <a:p>
            <a:pPr marL="514350" lvl="1" indent="-171450" defTabSz="685783">
              <a:buFont typeface="Arial" panose="020B0604020202020204" pitchFamily="34" charset="0"/>
              <a:buChar char="•"/>
              <a:defRPr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 the importance of each input</a:t>
            </a:r>
          </a:p>
        </p:txBody>
      </p:sp>
    </p:spTree>
    <p:extLst>
      <p:ext uri="{BB962C8B-B14F-4D97-AF65-F5344CB8AC3E}">
        <p14:creationId xmlns:p14="http://schemas.microsoft.com/office/powerpoint/2010/main" val="61557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65" y="336838"/>
            <a:ext cx="7338741" cy="646331"/>
          </a:xfrm>
        </p:spPr>
        <p:txBody>
          <a:bodyPr/>
          <a:lstStyle/>
          <a:p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Methods</a:t>
            </a:r>
            <a:br>
              <a:rPr lang="en-US" altLang="zh-C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dirty="0"/>
              <a:t>Advanced Post-processing Module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FF3617-626C-884A-91C4-A8B42BAC5A6A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8DBDF7-B46E-394C-8841-B90FD5489284}"/>
              </a:ext>
            </a:extLst>
          </p:cNvPr>
          <p:cNvSpPr txBox="1"/>
          <p:nvPr/>
        </p:nvSpPr>
        <p:spPr>
          <a:xfrm>
            <a:off x="6077382" y="3979071"/>
            <a:ext cx="164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Potential of technology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development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needs to be harnessed to respond industry</a:t>
            </a:r>
            <a:r>
              <a:rPr kumimoji="1" lang="zh-CN" altLang="en-US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challenge</a:t>
            </a:r>
            <a:endParaRPr kumimoji="1" lang="zh-CN" altLang="en-US" sz="1000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B5C46B-6314-4EB7-AFDC-69EFF03A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2" y="1507504"/>
            <a:ext cx="5868225" cy="28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28003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主题​​">
  <a:themeElements>
    <a:clrScheme name="mindray">
      <a:dk1>
        <a:srgbClr val="1F1F1F"/>
      </a:dk1>
      <a:lt1>
        <a:srgbClr val="FFFFFF"/>
      </a:lt1>
      <a:dk2>
        <a:srgbClr val="2F2F2F"/>
      </a:dk2>
      <a:lt2>
        <a:srgbClr val="D8D8D8"/>
      </a:lt2>
      <a:accent1>
        <a:srgbClr val="C7000B"/>
      </a:accent1>
      <a:accent2>
        <a:srgbClr val="900000"/>
      </a:accent2>
      <a:accent3>
        <a:srgbClr val="5F5F5F"/>
      </a:accent3>
      <a:accent4>
        <a:srgbClr val="B2B2B2"/>
      </a:accent4>
      <a:accent5>
        <a:srgbClr val="CBCBCB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1">
      <a:majorFont>
        <a:latin typeface="Myriad Pro"/>
        <a:ea typeface="微软雅黑"/>
        <a:cs typeface=""/>
      </a:majorFont>
      <a:minorFont>
        <a:latin typeface="Myriad Pro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C272F390CABB549BD95B840DF3CC4C9" ma:contentTypeVersion="4" ma:contentTypeDescription="新建文档。" ma:contentTypeScope="" ma:versionID="c861c6a82aa6b432905d839ab57463ae">
  <xsd:schema xmlns:xsd="http://www.w3.org/2001/XMLSchema" xmlns:xs="http://www.w3.org/2001/XMLSchema" xmlns:p="http://schemas.microsoft.com/office/2006/metadata/properties" xmlns:ns2="5cbbf3cb-d389-44e2-85a6-989659ee47e1" xmlns:ns3="2e78e795-2361-4972-8f1e-a296b251e9ce" targetNamespace="http://schemas.microsoft.com/office/2006/metadata/properties" ma:root="true" ma:fieldsID="80a219b05928ff0d8fec0cc1205d4a63" ns2:_="" ns3:_="">
    <xsd:import namespace="5cbbf3cb-d389-44e2-85a6-989659ee47e1"/>
    <xsd:import namespace="2e78e795-2361-4972-8f1e-a296b251e9c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erial"/>
                <xsd:element ref="ns3:IsVisible" minOccurs="0"/>
                <xsd:element ref="ns3:IsDown" minOccurs="0"/>
                <xsd:element ref="ns3:Addres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bf3cb-d389-44e2-85a6-989659ee47e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文档 ID 值" ma:description="分配至此项的文档 ID 值。" ma:internalName="_dlc_DocId" ma:readOnly="true">
      <xsd:simpleType>
        <xsd:restriction base="dms:Text"/>
      </xsd:simpleType>
    </xsd:element>
    <xsd:element name="_dlc_DocIdUrl" ma:index="9" nillable="true" ma:displayName="文档 ID" ma:description="此文档的永久链接。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永久 ID" ma:description="在添加过程中保留 ID。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8e795-2361-4972-8f1e-a296b251e9ce" elementFormDefault="qualified">
    <xsd:import namespace="http://schemas.microsoft.com/office/2006/documentManagement/types"/>
    <xsd:import namespace="http://schemas.microsoft.com/office/infopath/2007/PartnerControls"/>
    <xsd:element name="serial" ma:index="11" ma:displayName="serial" ma:default="1" ma:internalName="serial">
      <xsd:simpleType>
        <xsd:restriction base="dms:Number"/>
      </xsd:simpleType>
    </xsd:element>
    <xsd:element name="IsVisible" ma:index="12" nillable="true" ma:displayName="IsVisible" ma:default="1" ma:internalName="IsVisible">
      <xsd:simpleType>
        <xsd:restriction base="dms:Boolean"/>
      </xsd:simpleType>
    </xsd:element>
    <xsd:element name="IsDown" ma:index="13" nillable="true" ma:displayName="IsDown" ma:internalName="IsDown">
      <xsd:simpleType>
        <xsd:restriction base="dms:Text">
          <xsd:maxLength value="255"/>
        </xsd:restriction>
      </xsd:simpleType>
    </xsd:element>
    <xsd:element name="Address" ma:index="14" nillable="true" ma:displayName="Address" ma:internalName="Addres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Visible xmlns="2e78e795-2361-4972-8f1e-a296b251e9ce">true</IsVisible>
    <serial xmlns="2e78e795-2361-4972-8f1e-a296b251e9ce">34</serial>
    <_dlc_DocId xmlns="5cbbf3cb-d389-44e2-85a6-989659ee47e1">HHXM6XZ4UJPC-2-231</_dlc_DocId>
    <IsDown xmlns="2e78e795-2361-4972-8f1e-a296b251e9ce" xsi:nil="true"/>
    <Address xmlns="2e78e795-2361-4972-8f1e-a296b251e9ce" xsi:nil="true"/>
    <_dlc_DocIdUrl xmlns="5cbbf3cb-d389-44e2-85a6-989659ee47e1">
      <Url>http://spd.mindray.com:8001/sites/materials/_layouts/DocIdRedir.aspx?ID=HHXM6XZ4UJPC-2-231</Url>
      <Description>HHXM6XZ4UJPC-2-231</Description>
    </_dlc_DocIdUrl>
  </documentManagement>
</p:properties>
</file>

<file path=customXml/itemProps1.xml><?xml version="1.0" encoding="utf-8"?>
<ds:datastoreItem xmlns:ds="http://schemas.openxmlformats.org/officeDocument/2006/customXml" ds:itemID="{1991A605-A648-4F1D-AD5C-AC926209EE1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FEBFD77-5152-4AB5-8EFF-FFB8F055C8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4F790A-64AE-4C20-AD2B-6AD700BA12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bf3cb-d389-44e2-85a6-989659ee47e1"/>
    <ds:schemaRef ds:uri="2e78e795-2361-4972-8f1e-a296b251e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57666D7-6AFB-478E-9944-30EF57B05BC8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2e78e795-2361-4972-8f1e-a296b251e9ce"/>
    <ds:schemaRef ds:uri="http://schemas.microsoft.com/office/infopath/2007/PartnerControls"/>
    <ds:schemaRef ds:uri="5cbbf3cb-d389-44e2-85a6-989659ee47e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15778</TotalTime>
  <Words>883</Words>
  <Application>Microsoft Office PowerPoint</Application>
  <PresentationFormat>全屏显示(16:9)</PresentationFormat>
  <Paragraphs>307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Myriad Pro</vt:lpstr>
      <vt:lpstr>等线</vt:lpstr>
      <vt:lpstr>Microsoft YaHei</vt:lpstr>
      <vt:lpstr>Arial</vt:lpstr>
      <vt:lpstr>Calibri</vt:lpstr>
      <vt:lpstr>Cambria Math</vt:lpstr>
      <vt:lpstr>Times New Roman</vt:lpstr>
      <vt:lpstr>3_Office 主题​​</vt:lpstr>
      <vt:lpstr>An Efficient Tracker for Thyroid Nodule Detection and Tracking during Ultrasound Screening</vt:lpstr>
      <vt:lpstr>PowerPoint 演示文稿</vt:lpstr>
      <vt:lpstr>PowerPoint 演示文稿</vt:lpstr>
      <vt:lpstr>Background Clinical Background</vt:lpstr>
      <vt:lpstr>Background Challenges</vt:lpstr>
      <vt:lpstr>PowerPoint 演示文稿</vt:lpstr>
      <vt:lpstr>Methods Network Architecture</vt:lpstr>
      <vt:lpstr>Methods Fusion Module</vt:lpstr>
      <vt:lpstr>Methods Advanced Post-processing Module</vt:lpstr>
      <vt:lpstr>Methods Advanced Post-processing Module</vt:lpstr>
      <vt:lpstr>Methods Minibatch Self-supervised Learning Module</vt:lpstr>
      <vt:lpstr>Methods Experiments</vt:lpstr>
      <vt:lpstr>PowerPoint 演示文稿</vt:lpstr>
      <vt:lpstr>Results Quantitative Analysis</vt:lpstr>
      <vt:lpstr>Results Quantitative Analysis</vt:lpstr>
      <vt:lpstr>Results Qualitative Comparison</vt:lpstr>
      <vt:lpstr>Results Qualitative Comparison</vt:lpstr>
      <vt:lpstr>Results Qualitative Comparison</vt:lpstr>
      <vt:lpstr>PowerPoint 演示文稿</vt:lpstr>
      <vt:lpstr>Conclusion 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Mindray Company Presentation （2021）</dc:title>
  <dc:creator>Andrew He</dc:creator>
  <cp:lastModifiedBy>Administrator</cp:lastModifiedBy>
  <cp:revision>1259</cp:revision>
  <dcterms:created xsi:type="dcterms:W3CDTF">2020-04-18T08:31:32Z</dcterms:created>
  <dcterms:modified xsi:type="dcterms:W3CDTF">2022-09-03T12:18:53Z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a43ba376-cba8-4d2d-923b-f7f909b8af34</vt:lpwstr>
  </property>
  <property fmtid="{D5CDD505-2E9C-101B-9397-08002B2CF9AE}" pid="3" name="ContentTypeId">
    <vt:lpwstr>0x0101007C272F390CABB549BD95B840DF3CC4C9</vt:lpwstr>
  </property>
</Properties>
</file>